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2" r:id="rId1"/>
  </p:sldMasterIdLst>
  <p:notesMasterIdLst>
    <p:notesMasterId r:id="rId15"/>
  </p:notesMasterIdLst>
  <p:handoutMasterIdLst>
    <p:handoutMasterId r:id="rId16"/>
  </p:handoutMasterIdLst>
  <p:sldIdLst>
    <p:sldId id="275" r:id="rId2"/>
    <p:sldId id="1492" r:id="rId3"/>
    <p:sldId id="1750" r:id="rId4"/>
    <p:sldId id="1814" r:id="rId5"/>
    <p:sldId id="1751" r:id="rId6"/>
    <p:sldId id="1813" r:id="rId7"/>
    <p:sldId id="1761" r:id="rId8"/>
    <p:sldId id="1815" r:id="rId9"/>
    <p:sldId id="1816" r:id="rId10"/>
    <p:sldId id="1753" r:id="rId11"/>
    <p:sldId id="1818" r:id="rId12"/>
    <p:sldId id="1835" r:id="rId13"/>
    <p:sldId id="1466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5454"/>
    <a:srgbClr val="39B46B"/>
    <a:srgbClr val="F59700"/>
    <a:srgbClr val="BD242A"/>
    <a:srgbClr val="A74A9F"/>
    <a:srgbClr val="0DABF4"/>
    <a:srgbClr val="FF5E9F"/>
    <a:srgbClr val="FFFFFF"/>
    <a:srgbClr val="FF01FF"/>
    <a:srgbClr val="0027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105"/>
    <p:restoredTop sz="85753"/>
  </p:normalViewPr>
  <p:slideViewPr>
    <p:cSldViewPr snapToGrid="0" snapToObjects="1">
      <p:cViewPr varScale="1">
        <p:scale>
          <a:sx n="109" d="100"/>
          <a:sy n="109" d="100"/>
        </p:scale>
        <p:origin x="208" y="192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27327B-423B-3941-9346-BA9301300D42}" type="datetimeFigureOut">
              <a:rPr lang="en-US" smtClean="0"/>
              <a:t>4/24/22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3198B-E9CB-B543-BE30-38016783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08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9E55AF-86C5-CF42-ABFB-273E57D2CD91}" type="datetimeFigureOut">
              <a:rPr lang="en-US" smtClean="0"/>
              <a:t>4/24/22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F8FB4C-4A27-0B46-A38F-1198A35A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806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8FB4C-4A27-0B46-A38F-1198A35AF10F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60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8FB4C-4A27-0B46-A38F-1198A35AF1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19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F8FB4C-4A27-0B46-A38F-1198A35AF10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170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2798"/>
            <a:ext cx="6800222" cy="2387600"/>
          </a:xfrm>
        </p:spPr>
        <p:txBody>
          <a:bodyPr lIns="0" bIns="182880" anchor="b">
            <a:normAutofit/>
          </a:bodyPr>
          <a:lstStyle>
            <a:lvl1pPr algn="l">
              <a:defRPr sz="5500" b="1">
                <a:solidFill>
                  <a:srgbClr val="00274C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784549"/>
            <a:ext cx="6800222" cy="1340110"/>
          </a:xfrm>
        </p:spPr>
        <p:txBody>
          <a:bodyPr lIns="0" tIns="182880"/>
          <a:lstStyle>
            <a:lvl1pPr marL="0" indent="0" algn="l">
              <a:buNone/>
              <a:defRPr sz="2400">
                <a:solidFill>
                  <a:srgbClr val="54545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95585" y="6248111"/>
            <a:ext cx="1095271" cy="365125"/>
          </a:xfrm>
        </p:spPr>
        <p:txBody>
          <a:bodyPr/>
          <a:lstStyle>
            <a:lvl1pPr algn="r">
              <a:defRPr>
                <a:solidFill>
                  <a:srgbClr val="545454"/>
                </a:solidFill>
              </a:defRPr>
            </a:lvl1pPr>
          </a:lstStyle>
          <a:p>
            <a:fld id="{891DBA7B-2095-974D-9048-FBA17F396CDB}" type="datetime1">
              <a:rPr lang="en-US" smtClean="0"/>
              <a:t>4/24/22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94558" y="6248112"/>
            <a:ext cx="3086100" cy="365125"/>
          </a:xfrm>
        </p:spPr>
        <p:txBody>
          <a:bodyPr/>
          <a:lstStyle>
            <a:lvl1pPr>
              <a:defRPr>
                <a:solidFill>
                  <a:srgbClr val="545454"/>
                </a:solidFill>
              </a:defRPr>
            </a:lvl1pPr>
          </a:lstStyle>
          <a:p>
            <a:pPr algn="r"/>
            <a:r>
              <a:rPr lang="en-US" dirty="0"/>
              <a:t>UGBA 141 | Spring 2022 | Prof. Park Sinchaisri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5517932"/>
            <a:ext cx="2845676" cy="13400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3692473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6141145"/>
            <a:ext cx="2274803" cy="4976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E7E81-406A-5C46-AB25-C42F929E20B1}" type="datetime1">
              <a:rPr lang="en-US" smtClean="0"/>
              <a:t>4/24/22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982280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744834" y="1122363"/>
            <a:ext cx="7654332" cy="2387600"/>
          </a:xfrm>
        </p:spPr>
        <p:txBody>
          <a:bodyPr lIns="0" bIns="182880" anchor="b">
            <a:normAutofit/>
          </a:bodyPr>
          <a:lstStyle>
            <a:lvl1pPr algn="ctr">
              <a:defRPr sz="55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744834" y="3513244"/>
            <a:ext cx="7654332" cy="1159240"/>
          </a:xfrm>
        </p:spPr>
        <p:txBody>
          <a:bodyPr lIns="0" tIns="18288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1E09F-E14E-854A-B4FA-EDAC3AED6509}" type="datetime1">
              <a:rPr lang="en-US" smtClean="0"/>
              <a:t>4/24/22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07325"/>
            <a:ext cx="7377112" cy="2852737"/>
          </a:xfrm>
        </p:spPr>
        <p:txBody>
          <a:bodyPr lIns="0" rIns="274320" anchor="b">
            <a:normAutofit/>
          </a:bodyPr>
          <a:lstStyle>
            <a:lvl1pPr>
              <a:defRPr sz="5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087050"/>
            <a:ext cx="7377112" cy="1500187"/>
          </a:xfrm>
        </p:spPr>
        <p:txBody>
          <a:bodyPr lIns="0" rIns="274320"/>
          <a:lstStyle>
            <a:lvl1pPr marL="0" indent="0">
              <a:buNone/>
              <a:defRPr sz="2400">
                <a:solidFill>
                  <a:srgbClr val="54545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1F71A-D9A5-C740-A401-92B17D03A16D}" type="datetime1">
              <a:rPr lang="en-US" smtClean="0"/>
              <a:t>4/24/22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4070110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3A7F-0523-AC41-9995-3668E001EE03}" type="datetime1">
              <a:rPr lang="en-US" smtClean="0"/>
              <a:t>4/24/22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882128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703007"/>
            <a:ext cx="3868340" cy="348665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882128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703007"/>
            <a:ext cx="3887391" cy="34866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9685-E1BB-C64F-93DF-4965649FA056}" type="datetime1">
              <a:rPr lang="en-US" smtClean="0"/>
              <a:t>4/24/22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97CDA-74B4-AA4B-8CCA-46E281739A97}" type="datetime1">
              <a:rPr lang="en-US" smtClean="0"/>
              <a:t>4/24/22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72EEA-CE42-664C-8BBA-A1A3F0F05575}" type="datetime1">
              <a:rPr lang="en-US" smtClean="0"/>
              <a:t>4/24/22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982280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2057400"/>
            <a:ext cx="4629150" cy="38036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FC677-4670-8147-B3E4-A953045F3DBA}" type="datetime1">
              <a:rPr lang="en-US" smtClean="0"/>
              <a:t>4/24/22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818752"/>
            <a:ext cx="4629150" cy="40422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18254"/>
            <a:ext cx="2949178" cy="405073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03BD5-B1C6-934F-A8C0-EA2F64C452A1}" type="datetime1">
              <a:rPr lang="en-US" smtClean="0"/>
              <a:t>4/24/22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UGBA 141 | Spring 2022 | Prof. Park Sinchaisri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1754809"/>
            <a:ext cx="9144000" cy="0"/>
          </a:xfrm>
          <a:prstGeom prst="line">
            <a:avLst/>
          </a:prstGeom>
          <a:ln>
            <a:solidFill>
              <a:srgbClr val="FDB51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0" tIns="45720" rIns="91440" bIns="18288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18288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215472" y="6335382"/>
            <a:ext cx="1095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</a:lstStyle>
          <a:p>
            <a:fld id="{F1B48B82-37BD-C449-AD73-DF5BF8C9A477}" type="datetime1">
              <a:rPr lang="en-US" smtClean="0"/>
              <a:t>4/24/22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85961" y="6326206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</a:lstStyle>
          <a:p>
            <a:r>
              <a:rPr lang="en-US" dirty="0"/>
              <a:t>UGBA 141 | Spring 2022 | Prof. Park Sinchaisri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7278" y="6326207"/>
            <a:ext cx="7680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</a:lstStyle>
          <a:p>
            <a:fld id="{A2EBCFBC-0745-914E-B0B1-4125AF1D8E5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305238"/>
            <a:ext cx="1732712" cy="37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23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274C"/>
          </a:solidFill>
          <a:latin typeface="Univers LT 45 Light" charset="0"/>
          <a:ea typeface="Univers LT 45 Light" charset="0"/>
          <a:cs typeface="Univers LT 45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545454"/>
          </a:solidFill>
          <a:latin typeface="Univers LT 45 Light" charset="0"/>
          <a:ea typeface="Univers LT 45 Light" charset="0"/>
          <a:cs typeface="Univers LT 45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545454"/>
          </a:solidFill>
          <a:latin typeface="Univers LT 45 Light" charset="0"/>
          <a:ea typeface="Univers LT 45 Light" charset="0"/>
          <a:cs typeface="Univers LT 45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545454"/>
          </a:solidFill>
          <a:latin typeface="Univers LT 45 Light" charset="0"/>
          <a:ea typeface="Univers LT 45 Light" charset="0"/>
          <a:cs typeface="Univers LT 45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45454"/>
          </a:solidFill>
          <a:latin typeface="Univers LT 45 Light" charset="0"/>
          <a:ea typeface="Univers LT 45 Light" charset="0"/>
          <a:cs typeface="Univers LT 45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45454"/>
          </a:solidFill>
          <a:latin typeface="Univers LT 45 Light" charset="0"/>
          <a:ea typeface="Univers LT 45 Light" charset="0"/>
          <a:cs typeface="Univers LT 45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2798"/>
            <a:ext cx="7929880" cy="2387600"/>
          </a:xfrm>
        </p:spPr>
        <p:txBody>
          <a:bodyPr>
            <a:normAutofit fontScale="90000"/>
          </a:bodyPr>
          <a:lstStyle/>
          <a:p>
            <a:r>
              <a:rPr lang="en-US" sz="4400" b="0" dirty="0"/>
              <a:t>UGBA 141</a:t>
            </a:r>
            <a:br>
              <a:rPr lang="en-US" dirty="0"/>
            </a:br>
            <a:r>
              <a:rPr lang="en-US" dirty="0"/>
              <a:t>Production and Operations Management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99" y="3784549"/>
            <a:ext cx="8622324" cy="1340110"/>
          </a:xfrm>
        </p:spPr>
        <p:txBody>
          <a:bodyPr>
            <a:normAutofit/>
          </a:bodyPr>
          <a:lstStyle/>
          <a:p>
            <a:r>
              <a:rPr lang="en-US" b="1" dirty="0"/>
              <a:t>Strategy II </a:t>
            </a:r>
            <a:r>
              <a:rPr lang="en-US" dirty="0"/>
              <a:t>Product Management</a:t>
            </a:r>
            <a:endParaRPr lang="en-US" b="1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EE89BE4-9948-DA4F-B05B-BC565C577377}"/>
              </a:ext>
            </a:extLst>
          </p:cNvPr>
          <p:cNvSpPr txBox="1">
            <a:spLocks/>
          </p:cNvSpPr>
          <p:nvPr/>
        </p:nvSpPr>
        <p:spPr>
          <a:xfrm>
            <a:off x="4508375" y="6046073"/>
            <a:ext cx="4064620" cy="1340110"/>
          </a:xfrm>
          <a:prstGeom prst="rect">
            <a:avLst/>
          </a:prstGeom>
        </p:spPr>
        <p:txBody>
          <a:bodyPr vert="horz" lIns="0" tIns="18288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Professor Park Sinchaisri</a:t>
            </a:r>
          </a:p>
        </p:txBody>
      </p:sp>
    </p:spTree>
    <p:extLst>
      <p:ext uri="{BB962C8B-B14F-4D97-AF65-F5344CB8AC3E}">
        <p14:creationId xmlns:p14="http://schemas.microsoft.com/office/powerpoint/2010/main" val="901204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A0D4D-DEC1-A54F-9193-95691E3F9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IDEO </a:t>
            </a:r>
            <a:r>
              <a:rPr lang="en-US" dirty="0"/>
              <a:t>Prototyping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9E834-0CEA-B944-B781-0E511585D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417210"/>
            <a:ext cx="394335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Underdeveloped</a:t>
            </a:r>
          </a:p>
          <a:p>
            <a:pPr marL="0" indent="0">
              <a:buNone/>
            </a:pPr>
            <a:r>
              <a:rPr lang="en-US" sz="1800" dirty="0"/>
              <a:t>Customers may not understand/</a:t>
            </a:r>
            <a:br>
              <a:rPr lang="en-US" sz="1800" dirty="0"/>
            </a:br>
            <a:r>
              <a:rPr lang="en-US" sz="1800" dirty="0"/>
              <a:t>be able to engage meaningfully</a:t>
            </a:r>
          </a:p>
          <a:p>
            <a:pPr marL="0" indent="0">
              <a:buNone/>
            </a:pPr>
            <a:r>
              <a:rPr lang="en-US" sz="1800" dirty="0"/>
              <a:t>Poor representation of attributes we’re trying to test/real conditions</a:t>
            </a:r>
          </a:p>
          <a:p>
            <a:pPr marL="0" indent="0">
              <a:buNone/>
            </a:pPr>
            <a:r>
              <a:rPr lang="en-US" sz="1800" dirty="0"/>
              <a:t>Not taken seriously by users and employees, or may be distracting</a:t>
            </a:r>
          </a:p>
          <a:p>
            <a:pPr marL="0" indent="0">
              <a:buNone/>
            </a:pPr>
            <a:r>
              <a:rPr lang="en-US" sz="1800" dirty="0"/>
              <a:t>Prototypes lack coherence with other design elements</a:t>
            </a:r>
          </a:p>
          <a:p>
            <a:pPr marL="0" indent="0">
              <a:buNone/>
            </a:pPr>
            <a:r>
              <a:rPr lang="en-US" sz="1800" dirty="0"/>
              <a:t>Execution problems get in the way of the test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7642CB-057B-C848-A055-98356E4A4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105659-7164-0107-B9C8-CF2DA2539C01}"/>
              </a:ext>
            </a:extLst>
          </p:cNvPr>
          <p:cNvSpPr txBox="1">
            <a:spLocks/>
          </p:cNvSpPr>
          <p:nvPr/>
        </p:nvSpPr>
        <p:spPr>
          <a:xfrm>
            <a:off x="4695825" y="2417210"/>
            <a:ext cx="3943350" cy="4351338"/>
          </a:xfrm>
          <a:prstGeom prst="rect">
            <a:avLst/>
          </a:prstGeom>
        </p:spPr>
        <p:txBody>
          <a:bodyPr vert="horz" lIns="91440" tIns="18288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/>
              <a:t>Overdeveloped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Too expensive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Take too long to create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Lack flexibility to allow for iteration: improving the design based on emerging insights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Elicit a yes/no reaction from users, rather than a conversation about how an idea might be made better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EA2D8D-84A4-F105-E02F-5BE68B68DE73}"/>
              </a:ext>
            </a:extLst>
          </p:cNvPr>
          <p:cNvSpPr txBox="1"/>
          <p:nvPr/>
        </p:nvSpPr>
        <p:spPr>
          <a:xfrm>
            <a:off x="224783" y="1970662"/>
            <a:ext cx="87378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545454"/>
                </a:solidFill>
                <a:latin typeface="Univers LT 45 Light" panose="02000403030000020003" pitchFamily="2" charset="0"/>
              </a:rPr>
              <a:t>When is a prototype developed enough that we can share it with the world? </a:t>
            </a:r>
            <a:endParaRPr lang="en-US" dirty="0">
              <a:solidFill>
                <a:srgbClr val="54545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442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802453F-B06A-D56C-D42B-AB24A1B45B99}"/>
              </a:ext>
            </a:extLst>
          </p:cNvPr>
          <p:cNvSpPr txBox="1">
            <a:spLocks/>
          </p:cNvSpPr>
          <p:nvPr/>
        </p:nvSpPr>
        <p:spPr>
          <a:xfrm>
            <a:off x="628650" y="4391108"/>
            <a:ext cx="7886699" cy="233997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18288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Process transparency</a:t>
            </a:r>
            <a:r>
              <a:rPr lang="en-US" sz="2000" dirty="0"/>
              <a:t> = revealing the BTS work inherent in the design process = perceived value throughout the org. + customers; more invested in org. transformation</a:t>
            </a:r>
          </a:p>
          <a:p>
            <a:pPr marL="0" indent="0">
              <a:buNone/>
            </a:pPr>
            <a:r>
              <a:rPr lang="en-US" sz="2000" b="1" dirty="0"/>
              <a:t>Customer transparency </a:t>
            </a:r>
            <a:r>
              <a:rPr lang="en-US" sz="2000" dirty="0"/>
              <a:t>through empathy and human-centeredness, increasing perceived appreciation/impact, in turn, increasing job satisfaction and effort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112A58-3D42-29E7-D401-420BBF2D3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IDEO </a:t>
            </a:r>
            <a:r>
              <a:rPr lang="en-US" dirty="0"/>
              <a:t>Takeaways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2855A-E6B8-A8D2-17DA-AE8B01B97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825625"/>
            <a:ext cx="3245824" cy="2650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Design Thinking = </a:t>
            </a:r>
            <a:r>
              <a:rPr lang="en-US" sz="2000" dirty="0"/>
              <a:t>Human-centered service design process</a:t>
            </a:r>
          </a:p>
          <a:p>
            <a:pPr marL="0" indent="0">
              <a:buNone/>
            </a:pPr>
            <a:r>
              <a:rPr lang="en-US" sz="2000" dirty="0"/>
              <a:t>Turning creativity and innovation into org. capabilities, increasing buy-ins and avoiding losing sight of what matters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5FE92F-06A7-02AD-70CD-3386C3B56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221C80-246D-60C5-C2CE-4C2E9094B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474" y="1690689"/>
            <a:ext cx="5052671" cy="265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679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52D52-E9A3-7054-D2C4-BC1C0D05C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Littlefield </a:t>
            </a:r>
            <a:r>
              <a:rPr lang="en-US" dirty="0"/>
              <a:t>Takeaways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CABB5-BAE5-284C-E424-1EA508D41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331" y="1974869"/>
            <a:ext cx="8643669" cy="4351338"/>
          </a:xfrm>
        </p:spPr>
        <p:txBody>
          <a:bodyPr>
            <a:noAutofit/>
          </a:bodyPr>
          <a:lstStyle/>
          <a:p>
            <a:pPr marL="0" indent="0">
              <a:lnSpc>
                <a:spcPct val="80000"/>
              </a:lnSpc>
              <a:buFont typeface="Times New Roman" pitchFamily="18" charset="0"/>
              <a:buNone/>
              <a:defRPr/>
            </a:pPr>
            <a:r>
              <a:rPr lang="en-US" altLang="en-US" sz="2000" b="1" dirty="0">
                <a:latin typeface="Univers LT 45 Light" panose="02000403030000020003" pitchFamily="2" charset="0"/>
                <a:cs typeface="Arial" panose="020B0604020202020204" pitchFamily="34" charset="0"/>
              </a:rPr>
              <a:t>Reaction time matters:</a:t>
            </a:r>
          </a:p>
          <a:p>
            <a:pPr lvl="1">
              <a:lnSpc>
                <a:spcPct val="80000"/>
              </a:lnSpc>
              <a:defRPr/>
            </a:pP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Machine purchases based on </a:t>
            </a:r>
            <a:r>
              <a:rPr lang="en-US" altLang="en-US" sz="2000" b="1" dirty="0">
                <a:latin typeface="Univers LT 45 Light" panose="02000403030000020003" pitchFamily="2" charset="0"/>
                <a:cs typeface="Arial" panose="020B0604020202020204" pitchFamily="34" charset="0"/>
              </a:rPr>
              <a:t>long-run</a:t>
            </a: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 behavior</a:t>
            </a:r>
          </a:p>
          <a:p>
            <a:pPr lvl="1">
              <a:lnSpc>
                <a:spcPct val="80000"/>
              </a:lnSpc>
              <a:defRPr/>
            </a:pP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Contract management based on </a:t>
            </a:r>
            <a:r>
              <a:rPr lang="en-US" altLang="en-US" sz="2000" b="1" dirty="0">
                <a:latin typeface="Univers LT 45 Light" panose="02000403030000020003" pitchFamily="2" charset="0"/>
                <a:cs typeface="Arial" panose="020B0604020202020204" pitchFamily="34" charset="0"/>
              </a:rPr>
              <a:t>short-run</a:t>
            </a: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 behavior</a:t>
            </a:r>
          </a:p>
          <a:p>
            <a:pPr marL="0" indent="0">
              <a:lnSpc>
                <a:spcPct val="80000"/>
              </a:lnSpc>
              <a:buFont typeface="Times New Roman" pitchFamily="18" charset="0"/>
              <a:buNone/>
              <a:defRPr/>
            </a:pPr>
            <a:r>
              <a:rPr lang="en-US" altLang="en-US" sz="2000" b="1" dirty="0">
                <a:latin typeface="Univers LT 45 Light" panose="02000403030000020003" pitchFamily="2" charset="0"/>
                <a:cs typeface="Arial" panose="020B0604020202020204" pitchFamily="34" charset="0"/>
              </a:rPr>
              <a:t>Factory physics</a:t>
            </a: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 </a:t>
            </a:r>
            <a:r>
              <a:rPr lang="en-US" altLang="en-US" sz="2000" b="1" dirty="0">
                <a:latin typeface="Univers LT 45 Light" panose="02000403030000020003" pitchFamily="2" charset="0"/>
                <a:cs typeface="Arial" panose="020B0604020202020204" pitchFamily="34" charset="0"/>
              </a:rPr>
              <a:t>matter:</a:t>
            </a:r>
          </a:p>
          <a:p>
            <a:pPr lvl="1">
              <a:lnSpc>
                <a:spcPct val="80000"/>
              </a:lnSpc>
              <a:defRPr/>
            </a:pP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A busy factory (</a:t>
            </a:r>
            <a:r>
              <a:rPr lang="en-US" altLang="en-US" sz="2000" b="1" dirty="0">
                <a:latin typeface="Univers LT 45 Light" panose="02000403030000020003" pitchFamily="2" charset="0"/>
                <a:cs typeface="Arial" panose="020B0604020202020204" pitchFamily="34" charset="0"/>
              </a:rPr>
              <a:t>high utilization</a:t>
            </a: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) is “efficient” but </a:t>
            </a:r>
            <a:r>
              <a:rPr lang="en-US" altLang="en-US" sz="2000" b="1" dirty="0">
                <a:latin typeface="Univers LT 45 Light" panose="02000403030000020003" pitchFamily="2" charset="0"/>
                <a:cs typeface="Arial" panose="020B0604020202020204" pitchFamily="34" charset="0"/>
              </a:rPr>
              <a:t>drives up leadtimes</a:t>
            </a: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 – must balance factory productivity with customer needs</a:t>
            </a:r>
          </a:p>
          <a:p>
            <a:pPr lvl="1">
              <a:lnSpc>
                <a:spcPct val="80000"/>
              </a:lnSpc>
              <a:defRPr/>
            </a:pPr>
            <a:r>
              <a:rPr lang="en-US" altLang="en-US" sz="2000" b="1" dirty="0">
                <a:latin typeface="Univers LT 45 Light" panose="02000403030000020003" pitchFamily="2" charset="0"/>
                <a:cs typeface="Arial" panose="020B0604020202020204" pitchFamily="34" charset="0"/>
              </a:rPr>
              <a:t>Variability</a:t>
            </a: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 in operations is painful</a:t>
            </a:r>
          </a:p>
          <a:p>
            <a:pPr marL="0" indent="0">
              <a:lnSpc>
                <a:spcPct val="80000"/>
              </a:lnSpc>
              <a:buFont typeface="Times New Roman" pitchFamily="18" charset="0"/>
              <a:buNone/>
              <a:defRPr/>
            </a:pP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Managing raw materials requires balancing holding costs </a:t>
            </a:r>
            <a:b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</a:b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and fixed order placement costs – </a:t>
            </a:r>
            <a:r>
              <a:rPr lang="en-US" altLang="en-US" sz="2000" b="1" dirty="0">
                <a:latin typeface="Univers LT 45 Light" panose="02000403030000020003" pitchFamily="2" charset="0"/>
                <a:cs typeface="Arial" panose="020B0604020202020204" pitchFamily="34" charset="0"/>
              </a:rPr>
              <a:t>EOQ thinking</a:t>
            </a:r>
          </a:p>
          <a:p>
            <a:pPr marL="0" indent="0">
              <a:lnSpc>
                <a:spcPct val="80000"/>
              </a:lnSpc>
              <a:buFont typeface="Times New Roman" pitchFamily="18" charset="0"/>
              <a:buNone/>
              <a:defRPr/>
            </a:pP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End game is a gamble between too much and too little – </a:t>
            </a:r>
            <a:b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</a:b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a possible application of </a:t>
            </a:r>
            <a:r>
              <a:rPr lang="en-US" altLang="en-US" sz="2000" b="1" dirty="0">
                <a:latin typeface="Univers LT 45 Light" panose="02000403030000020003" pitchFamily="2" charset="0"/>
                <a:cs typeface="Arial" panose="020B0604020202020204" pitchFamily="34" charset="0"/>
              </a:rPr>
              <a:t>newsvendor thinking</a:t>
            </a:r>
          </a:p>
          <a:p>
            <a:pPr marL="0" indent="0">
              <a:lnSpc>
                <a:spcPct val="80000"/>
              </a:lnSpc>
              <a:buFont typeface="Times New Roman" pitchFamily="18" charset="0"/>
              <a:buNone/>
              <a:defRPr/>
            </a:pPr>
            <a:r>
              <a:rPr lang="en-US" altLang="en-US" sz="2000" b="1" dirty="0">
                <a:latin typeface="Univers LT 45 Light" panose="02000403030000020003" pitchFamily="2" charset="0"/>
                <a:cs typeface="Arial" panose="020B0604020202020204" pitchFamily="34" charset="0"/>
              </a:rPr>
              <a:t>Cash</a:t>
            </a:r>
            <a:r>
              <a:rPr lang="en-US" altLang="en-US" sz="2000" dirty="0">
                <a:latin typeface="Univers LT 45 Light" panose="02000403030000020003" pitchFamily="2" charset="0"/>
                <a:cs typeface="Arial" panose="020B0604020202020204" pitchFamily="34" charset="0"/>
              </a:rPr>
              <a:t> is king – manage it carefully to avoid death spirals!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0DDAD6-3E7D-74D3-34A7-2D6B9CFF1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645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</a:t>
            </a:r>
            <a:r>
              <a:rPr lang="en-US" b="1" dirty="0"/>
              <a:t>Next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69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Pick up practice final + solution on your way out!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Tonight: </a:t>
            </a:r>
            <a:r>
              <a:rPr lang="en-US" sz="2000" dirty="0"/>
              <a:t>Park’s OH 9-10pm on Zoom</a:t>
            </a: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Tomorrow: </a:t>
            </a:r>
            <a:r>
              <a:rPr lang="en-US" sz="2000" dirty="0"/>
              <a:t>HW5 due 11:59pm, Hansheng’s OH 1-2pm @ N455</a:t>
            </a:r>
          </a:p>
          <a:p>
            <a:pPr marL="0" indent="0">
              <a:buNone/>
            </a:pPr>
            <a:r>
              <a:rPr lang="en-US" sz="2000" b="1" dirty="0"/>
              <a:t>Wednesday: </a:t>
            </a:r>
            <a:r>
              <a:rPr lang="en-US" sz="2000" dirty="0"/>
              <a:t>Wrap-up + Evaluation + </a:t>
            </a:r>
            <a:r>
              <a:rPr lang="en-US" sz="2000" dirty="0">
                <a:solidFill>
                  <a:srgbClr val="00B050"/>
                </a:solidFill>
              </a:rPr>
              <a:t>Final Flash Review</a:t>
            </a:r>
          </a:p>
          <a:p>
            <a:pPr marL="0" indent="0">
              <a:buNone/>
            </a:pPr>
            <a:r>
              <a:rPr lang="en-US" sz="2000" b="1" dirty="0"/>
              <a:t>Friday: </a:t>
            </a:r>
            <a:r>
              <a:rPr lang="en-US" sz="2000" dirty="0"/>
              <a:t>Final Review at Discussion + Hansheng’s OH 2-3pm @ N455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Additional office hours next week to be announced (all on Zoom)</a:t>
            </a:r>
          </a:p>
          <a:p>
            <a:pPr marL="0" indent="0">
              <a:buNone/>
            </a:pPr>
            <a:r>
              <a:rPr lang="en-US" sz="2000" b="1" dirty="0"/>
              <a:t>May 11: Final Exam 3-6pm @ N270</a:t>
            </a:r>
            <a:br>
              <a:rPr lang="en-US" sz="2000" b="1" dirty="0"/>
            </a:br>
            <a:r>
              <a:rPr lang="en-US" sz="2000" b="1" dirty="0"/>
              <a:t>				+ Project Report due at 11:59pm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0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C1A48A2-9DF2-264D-9779-C24AE937CFE0}"/>
              </a:ext>
            </a:extLst>
          </p:cNvPr>
          <p:cNvSpPr/>
          <p:nvPr/>
        </p:nvSpPr>
        <p:spPr>
          <a:xfrm>
            <a:off x="-996043" y="0"/>
            <a:ext cx="10140043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Final Information </a:t>
            </a:r>
            <a:r>
              <a:rPr lang="en-US" dirty="0">
                <a:solidFill>
                  <a:srgbClr val="FFC000"/>
                </a:solidFill>
              </a:rPr>
              <a:t>5/11 3-6pm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086" y="1662453"/>
            <a:ext cx="8419098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00"/>
                </a:solidFill>
              </a:rPr>
              <a:t>32 Q’s (35 pts): 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mix of quantitative and qualitative, integrative topics</a:t>
            </a: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800" b="1" dirty="0">
                <a:solidFill>
                  <a:schemeClr val="bg1">
                    <a:lumMod val="95000"/>
                  </a:schemeClr>
                </a:solidFill>
              </a:rPr>
              <a:t>SCM 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bullwhip effect, quick response (</a:t>
            </a:r>
            <a:r>
              <a:rPr lang="en-US" sz="1800" dirty="0">
                <a:solidFill>
                  <a:srgbClr val="00B0F0"/>
                </a:solidFill>
              </a:rPr>
              <a:t>Obermeyer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), contracts</a:t>
            </a:r>
            <a:endParaRPr lang="en-US" sz="1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800" b="1" dirty="0">
                <a:solidFill>
                  <a:schemeClr val="bg1">
                    <a:lumMod val="95000"/>
                  </a:schemeClr>
                </a:solidFill>
              </a:rPr>
              <a:t>Queue 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Little’s law, waiting time, throughput losses, pooling, psychology</a:t>
            </a:r>
            <a:endParaRPr lang="en-US" sz="1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800" b="1" dirty="0">
                <a:solidFill>
                  <a:schemeClr val="bg1">
                    <a:lumMod val="95000"/>
                  </a:schemeClr>
                </a:solidFill>
              </a:rPr>
              <a:t>Strategy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 revenue management, product management (</a:t>
            </a:r>
            <a:r>
              <a:rPr lang="en-US" sz="1800" dirty="0">
                <a:solidFill>
                  <a:srgbClr val="00B0F0"/>
                </a:solidFill>
              </a:rPr>
              <a:t>IDEO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)</a:t>
            </a:r>
            <a:endParaRPr lang="en-US" sz="1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800" b="1" dirty="0">
                <a:solidFill>
                  <a:schemeClr val="bg1">
                    <a:lumMod val="95000"/>
                  </a:schemeClr>
                </a:solidFill>
              </a:rPr>
              <a:t>Emerging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 transparency (</a:t>
            </a:r>
            <a:r>
              <a:rPr lang="en-US" sz="1800" dirty="0">
                <a:solidFill>
                  <a:srgbClr val="00B0F0"/>
                </a:solidFill>
              </a:rPr>
              <a:t>Tessei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), knowledge sharing (</a:t>
            </a:r>
            <a:r>
              <a:rPr lang="en-US" sz="1800" dirty="0">
                <a:solidFill>
                  <a:srgbClr val="00B0F0"/>
                </a:solidFill>
              </a:rPr>
              <a:t>Danone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), e-commerce (</a:t>
            </a:r>
            <a:r>
              <a:rPr lang="en-US" sz="1800" dirty="0">
                <a:solidFill>
                  <a:srgbClr val="00B0F0"/>
                </a:solidFill>
              </a:rPr>
              <a:t>Amazon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), network effects, future of work (</a:t>
            </a:r>
            <a:r>
              <a:rPr lang="en-US" sz="1800" dirty="0">
                <a:solidFill>
                  <a:srgbClr val="00B0F0"/>
                </a:solidFill>
              </a:rPr>
              <a:t>Google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  <a:p>
            <a:r>
              <a:rPr lang="en-US" sz="1800" b="1" dirty="0">
                <a:solidFill>
                  <a:schemeClr val="bg1">
                    <a:lumMod val="95000"/>
                  </a:schemeClr>
                </a:solidFill>
              </a:rPr>
              <a:t>Integrative 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process analysis, newsvendor, risk pooling</a:t>
            </a:r>
            <a:endParaRPr lang="en-US" sz="1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800" b="1" dirty="0">
                <a:solidFill>
                  <a:srgbClr val="FF5E9F"/>
                </a:solidFill>
              </a:rPr>
              <a:t>Skip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</a:rPr>
              <a:t> quality, EOQ/QR/PT, sustainability, cases before Tessei</a:t>
            </a:r>
            <a:br>
              <a:rPr lang="en-US" sz="1800" dirty="0">
                <a:solidFill>
                  <a:schemeClr val="bg1">
                    <a:lumMod val="95000"/>
                  </a:schemeClr>
                </a:solidFill>
              </a:rPr>
            </a:br>
            <a:endParaRPr lang="en-US" sz="1800" dirty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One </a:t>
            </a:r>
            <a:r>
              <a:rPr lang="en-US" sz="2000" b="1" dirty="0">
                <a:solidFill>
                  <a:srgbClr val="FFFF00"/>
                </a:solidFill>
              </a:rPr>
              <a:t>cheat sheet </a:t>
            </a: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of an 8.5” x 11” paper + basic calculator</a:t>
            </a:r>
            <a:br>
              <a:rPr lang="en-US" sz="20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(Key formulas and tables of standard normal CDF/Inventory/Loss/Erlang will be provided)</a:t>
            </a:r>
            <a:endParaRPr lang="en-US" sz="2400" b="1" dirty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Wednesday: </a:t>
            </a:r>
            <a:r>
              <a:rPr lang="en-US" sz="2000" dirty="0">
                <a:solidFill>
                  <a:srgbClr val="FFFF00"/>
                </a:solidFill>
              </a:rPr>
              <a:t>Final Flash Review </a:t>
            </a:r>
            <a:r>
              <a:rPr lang="en-US" sz="1600" dirty="0">
                <a:solidFill>
                  <a:schemeClr val="bg1">
                    <a:lumMod val="95000"/>
                  </a:schemeClr>
                </a:solidFill>
              </a:rPr>
              <a:t>+</a:t>
            </a:r>
            <a:r>
              <a:rPr lang="en-US" sz="2000" b="1" dirty="0">
                <a:solidFill>
                  <a:srgbClr val="FFFF00"/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Friday: </a:t>
            </a:r>
            <a:r>
              <a:rPr lang="en-US" sz="2000" dirty="0">
                <a:solidFill>
                  <a:srgbClr val="FFFF00"/>
                </a:solidFill>
              </a:rPr>
              <a:t>Final Review #2 by GSI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Practice: 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lectures, discussions, HWs, practice exam, optional textbooks</a:t>
            </a:r>
            <a:endParaRPr 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62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A0D4D-DEC1-A54F-9193-95691E3F9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IDEO </a:t>
            </a:r>
            <a:r>
              <a:rPr lang="en-US" dirty="0"/>
              <a:t>Background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9E834-0CEA-B944-B781-0E511585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Design/consulting firm, HQ in San Francisco</a:t>
            </a:r>
          </a:p>
          <a:p>
            <a:r>
              <a:rPr lang="en-US" sz="2000" b="1" dirty="0"/>
              <a:t>Design thinking </a:t>
            </a:r>
            <a:r>
              <a:rPr lang="en-US" sz="2000" dirty="0"/>
              <a:t>to design products/services/experiences</a:t>
            </a:r>
          </a:p>
          <a:p>
            <a:r>
              <a:rPr lang="en-US" sz="2000" dirty="0"/>
              <a:t>Products: Apple’s first mouse, Palm V PDA, Steelcase Leap</a:t>
            </a:r>
          </a:p>
          <a:p>
            <a:r>
              <a:rPr lang="en-US" sz="2000" dirty="0"/>
              <a:t>Focal client: Peru’s </a:t>
            </a:r>
            <a:r>
              <a:rPr lang="en-US" sz="2000" b="1" dirty="0"/>
              <a:t>Cineplanet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7642CB-057B-C848-A055-98356E4A4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2" descr="IDEO by Michael Bierut | Ideo, ? logo, Michael bierut">
            <a:extLst>
              <a:ext uri="{FF2B5EF4-FFF2-40B4-BE49-F238E27FC236}">
                <a16:creationId xmlns:a16="http://schemas.microsoft.com/office/drawing/2014/main" id="{1917E910-B948-C44C-8150-3E0804A94A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0" t="37875" r="18333" b="38125"/>
          <a:stretch/>
        </p:blipFill>
        <p:spPr bwMode="auto">
          <a:xfrm>
            <a:off x="6869926" y="212871"/>
            <a:ext cx="2118830" cy="534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Cadena Cineplanet colocará bonos por hasta US$150 millones | ECONOMIA | EL  COMERCIO PERÚ">
            <a:extLst>
              <a:ext uri="{FF2B5EF4-FFF2-40B4-BE49-F238E27FC236}">
                <a16:creationId xmlns:a16="http://schemas.microsoft.com/office/drawing/2014/main" id="{FD29E503-D06C-BD4C-8FD1-131D44BE2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98" y="4181112"/>
            <a:ext cx="4335510" cy="2466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nicio - Cineplanet">
            <a:extLst>
              <a:ext uri="{FF2B5EF4-FFF2-40B4-BE49-F238E27FC236}">
                <a16:creationId xmlns:a16="http://schemas.microsoft.com/office/drawing/2014/main" id="{A5533EFE-4997-FE70-C978-9E9A52884C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79" b="31586"/>
          <a:stretch/>
        </p:blipFill>
        <p:spPr bwMode="auto">
          <a:xfrm>
            <a:off x="6092623" y="726529"/>
            <a:ext cx="3022906" cy="77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6B3E20-EA2A-74D4-1445-7E2E8AA35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6335" y="4181112"/>
            <a:ext cx="4397048" cy="247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2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3A5D17D-ADD1-D615-A8A0-0AD1BA7E07ED}"/>
              </a:ext>
            </a:extLst>
          </p:cNvPr>
          <p:cNvSpPr/>
          <p:nvPr/>
        </p:nvSpPr>
        <p:spPr>
          <a:xfrm>
            <a:off x="-659752" y="6236816"/>
            <a:ext cx="2852116" cy="446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7D62AD-0A7D-DD4F-96E2-FA3C54F72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IDEO </a:t>
            </a:r>
            <a:r>
              <a:rPr lang="en-US" dirty="0"/>
              <a:t>Design Thinking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5828B-5144-9D44-AFEE-3FE44A0F5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400C49-7343-1A4B-B0D6-7CCFDBC740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05" b="1"/>
          <a:stretch/>
        </p:blipFill>
        <p:spPr>
          <a:xfrm>
            <a:off x="459856" y="1789043"/>
            <a:ext cx="7557025" cy="45726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BFFBEAC-82EE-8D74-A80E-86A625C19DD4}"/>
              </a:ext>
            </a:extLst>
          </p:cNvPr>
          <p:cNvSpPr/>
          <p:nvPr/>
        </p:nvSpPr>
        <p:spPr>
          <a:xfrm>
            <a:off x="1336609" y="6138462"/>
            <a:ext cx="1133554" cy="446541"/>
          </a:xfrm>
          <a:prstGeom prst="rect">
            <a:avLst/>
          </a:prstGeom>
          <a:solidFill>
            <a:srgbClr val="0DABF4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Univers LT 45 Light" panose="02000403030000020003" pitchFamily="2" charset="0"/>
              </a:rPr>
              <a:t>Empathy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27C214-C37B-C3D7-C7E8-3F02082BDF18}"/>
              </a:ext>
            </a:extLst>
          </p:cNvPr>
          <p:cNvSpPr/>
          <p:nvPr/>
        </p:nvSpPr>
        <p:spPr>
          <a:xfrm>
            <a:off x="2524159" y="6138462"/>
            <a:ext cx="1133554" cy="446541"/>
          </a:xfrm>
          <a:prstGeom prst="rect">
            <a:avLst/>
          </a:prstGeom>
          <a:solidFill>
            <a:srgbClr val="39B46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Univers LT 45 Light" panose="02000403030000020003" pitchFamily="2" charset="0"/>
              </a:rPr>
              <a:t>Define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F25C639-32A5-F1C6-C6C0-E581E835877D}"/>
              </a:ext>
            </a:extLst>
          </p:cNvPr>
          <p:cNvSpPr/>
          <p:nvPr/>
        </p:nvSpPr>
        <p:spPr>
          <a:xfrm>
            <a:off x="3826653" y="6138462"/>
            <a:ext cx="1659636" cy="446541"/>
          </a:xfrm>
          <a:prstGeom prst="rect">
            <a:avLst/>
          </a:prstGeom>
          <a:solidFill>
            <a:srgbClr val="F597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Univers LT 45 Light" panose="02000403030000020003" pitchFamily="2" charset="0"/>
              </a:rPr>
              <a:t>Ideate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3CEB03-4131-B797-C055-D436960EF183}"/>
              </a:ext>
            </a:extLst>
          </p:cNvPr>
          <p:cNvSpPr/>
          <p:nvPr/>
        </p:nvSpPr>
        <p:spPr>
          <a:xfrm>
            <a:off x="5712885" y="6138462"/>
            <a:ext cx="1238751" cy="446541"/>
          </a:xfrm>
          <a:prstGeom prst="rect">
            <a:avLst/>
          </a:prstGeom>
          <a:solidFill>
            <a:srgbClr val="BD242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Univers LT 45 Light" panose="02000403030000020003" pitchFamily="2" charset="0"/>
              </a:rPr>
              <a:t>Prototype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376777-D90B-42CE-A092-777A9ADA2B70}"/>
              </a:ext>
            </a:extLst>
          </p:cNvPr>
          <p:cNvSpPr/>
          <p:nvPr/>
        </p:nvSpPr>
        <p:spPr>
          <a:xfrm>
            <a:off x="7004642" y="6138462"/>
            <a:ext cx="1133554" cy="446541"/>
          </a:xfrm>
          <a:prstGeom prst="rect">
            <a:avLst/>
          </a:prstGeom>
          <a:solidFill>
            <a:srgbClr val="A74A9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Univers LT 45 Light" panose="02000403030000020003" pitchFamily="2" charset="0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1330021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A0D4D-DEC1-A54F-9193-95691E3F9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IDEO </a:t>
            </a:r>
            <a:r>
              <a:rPr lang="en-US" dirty="0"/>
              <a:t>Exploratory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9E834-0CEA-B944-B781-0E511585D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49911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Inductive:</a:t>
            </a:r>
            <a:r>
              <a:rPr lang="en-US" sz="2000" dirty="0"/>
              <a:t> learn from the bottom up,</a:t>
            </a:r>
            <a:br>
              <a:rPr lang="en-US" sz="2000" dirty="0"/>
            </a:br>
            <a:r>
              <a:rPr lang="en-US" sz="2000" dirty="0"/>
              <a:t>can help overcome the problem of the </a:t>
            </a:r>
            <a:r>
              <a:rPr lang="en-US" sz="2000" i="1" dirty="0"/>
              <a:t>unknown unknowns</a:t>
            </a:r>
            <a:r>
              <a:rPr lang="en-US" sz="2000" dirty="0"/>
              <a:t>.</a:t>
            </a:r>
          </a:p>
          <a:p>
            <a:r>
              <a:rPr lang="en-US" sz="2000" dirty="0"/>
              <a:t>Project team spent 4 weeks on the ground in Peru observing and interacting with customers and other stakeholders</a:t>
            </a:r>
          </a:p>
          <a:p>
            <a:r>
              <a:rPr lang="en-US" sz="2000" dirty="0"/>
              <a:t>In-depth interviews with current/ potential end users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Deductive: </a:t>
            </a:r>
            <a:r>
              <a:rPr lang="en-US" sz="2000" dirty="0"/>
              <a:t>learn from the top down, </a:t>
            </a:r>
            <a:br>
              <a:rPr lang="en-US" sz="2000" dirty="0"/>
            </a:br>
            <a:r>
              <a:rPr lang="en-US" sz="2000" dirty="0"/>
              <a:t>as through surveys to collect lots of answers to simple, well-defined questions</a:t>
            </a:r>
            <a:endParaRPr lang="en-US" sz="2000" b="1" dirty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7642CB-057B-C848-A055-98356E4A4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4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1B8B017-0383-6BDC-9A32-DCA880D523BE}"/>
              </a:ext>
            </a:extLst>
          </p:cNvPr>
          <p:cNvCxnSpPr/>
          <p:nvPr/>
        </p:nvCxnSpPr>
        <p:spPr>
          <a:xfrm>
            <a:off x="7258050" y="2371725"/>
            <a:ext cx="0" cy="298132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01E9049-7D1F-69A9-BA72-5EE1832A04EE}"/>
              </a:ext>
            </a:extLst>
          </p:cNvPr>
          <p:cNvCxnSpPr>
            <a:cxnSpLocks/>
          </p:cNvCxnSpPr>
          <p:nvPr/>
        </p:nvCxnSpPr>
        <p:spPr>
          <a:xfrm flipH="1">
            <a:off x="5962650" y="3876675"/>
            <a:ext cx="2628900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ED10F5B-998F-FB3F-4A05-5DDFF6E2546B}"/>
              </a:ext>
            </a:extLst>
          </p:cNvPr>
          <p:cNvSpPr txBox="1"/>
          <p:nvPr/>
        </p:nvSpPr>
        <p:spPr>
          <a:xfrm>
            <a:off x="8000330" y="4234598"/>
            <a:ext cx="11824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Univers LT 45 Light" panose="02000403030000020003" pitchFamily="2" charset="0"/>
              </a:rPr>
              <a:t>High </a:t>
            </a:r>
            <a:br>
              <a:rPr lang="en-US" sz="1600" dirty="0">
                <a:latin typeface="Univers LT 45 Light" panose="02000403030000020003" pitchFamily="2" charset="0"/>
              </a:rPr>
            </a:br>
            <a:r>
              <a:rPr lang="en-US" sz="1600" dirty="0">
                <a:latin typeface="Univers LT 45 Light" panose="02000403030000020003" pitchFamily="2" charset="0"/>
              </a:rPr>
              <a:t>knowledge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2D1FA6-626B-D02F-2555-3DDF182CC947}"/>
              </a:ext>
            </a:extLst>
          </p:cNvPr>
          <p:cNvSpPr txBox="1"/>
          <p:nvPr/>
        </p:nvSpPr>
        <p:spPr>
          <a:xfrm>
            <a:off x="5427910" y="4206023"/>
            <a:ext cx="11824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Univers LT 45 Light" panose="02000403030000020003" pitchFamily="2" charset="0"/>
              </a:rPr>
              <a:t>Low </a:t>
            </a:r>
            <a:br>
              <a:rPr lang="en-US" sz="1600" dirty="0">
                <a:latin typeface="Univers LT 45 Light" panose="02000403030000020003" pitchFamily="2" charset="0"/>
              </a:rPr>
            </a:br>
            <a:r>
              <a:rPr lang="en-US" sz="1600" dirty="0">
                <a:latin typeface="Univers LT 45 Light" panose="02000403030000020003" pitchFamily="2" charset="0"/>
              </a:rPr>
              <a:t>knowledge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5A3045-2576-184F-6313-92D6AFEF2BE4}"/>
              </a:ext>
            </a:extLst>
          </p:cNvPr>
          <p:cNvSpPr txBox="1"/>
          <p:nvPr/>
        </p:nvSpPr>
        <p:spPr>
          <a:xfrm>
            <a:off x="6706905" y="1990469"/>
            <a:ext cx="11022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Univers LT 45 Light" panose="02000403030000020003" pitchFamily="2" charset="0"/>
              </a:rPr>
              <a:t>Deductive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C34E93-B4DB-8B21-6C6B-8B6610EC27DE}"/>
              </a:ext>
            </a:extLst>
          </p:cNvPr>
          <p:cNvSpPr txBox="1"/>
          <p:nvPr/>
        </p:nvSpPr>
        <p:spPr>
          <a:xfrm>
            <a:off x="6751789" y="5390894"/>
            <a:ext cx="10125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Univers LT 45 Light" panose="02000403030000020003" pitchFamily="2" charset="0"/>
              </a:rPr>
              <a:t>Inductive</a:t>
            </a:r>
          </a:p>
        </p:txBody>
      </p:sp>
      <p:pic>
        <p:nvPicPr>
          <p:cNvPr id="3074" name="Picture 2" descr="White Medium Star Emoji (U+2B50, U+FE0F)">
            <a:extLst>
              <a:ext uri="{FF2B5EF4-FFF2-40B4-BE49-F238E27FC236}">
                <a16:creationId xmlns:a16="http://schemas.microsoft.com/office/drawing/2014/main" id="{B3BE6458-47E6-B978-925E-47C7A3689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9685" y="3169503"/>
            <a:ext cx="349250" cy="34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White Medium Star Emoji (U+2B50, U+FE0F)">
            <a:extLst>
              <a:ext uri="{FF2B5EF4-FFF2-40B4-BE49-F238E27FC236}">
                <a16:creationId xmlns:a16="http://schemas.microsoft.com/office/drawing/2014/main" id="{1A153FC8-2BDC-360C-4C17-6E5D857D7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0035" y="4169628"/>
            <a:ext cx="349250" cy="34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miling Face with Smiling Eyes Emoji (U+1F60A)">
            <a:extLst>
              <a:ext uri="{FF2B5EF4-FFF2-40B4-BE49-F238E27FC236}">
                <a16:creationId xmlns:a16="http://schemas.microsoft.com/office/drawing/2014/main" id="{72F0E7DC-8266-85E0-675E-16003E98F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6816" y="4214195"/>
            <a:ext cx="365126" cy="365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ownload Very Sad Emoji Image in PNG | Emoji Island">
            <a:extLst>
              <a:ext uri="{FF2B5EF4-FFF2-40B4-BE49-F238E27FC236}">
                <a16:creationId xmlns:a16="http://schemas.microsoft.com/office/drawing/2014/main" id="{36AD221D-41F5-6C7E-6331-733B0A847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6596" y="3200602"/>
            <a:ext cx="338554" cy="33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4947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F2937-C6BF-4295-FC59-451DDF342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IDEO </a:t>
            </a:r>
            <a:r>
              <a:rPr lang="en-US" dirty="0"/>
              <a:t>Exploratory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D5BA0-6281-FA3F-A442-34D8E83DF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019425"/>
            <a:ext cx="4124325" cy="31575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Learn about the audience for whom you are designing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Ex. at home, tools (phones, TV, couch), calendar exercise, showing concepts, </a:t>
            </a:r>
            <a:br>
              <a:rPr lang="en-US" sz="16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“how do you imagine”, building trust</a:t>
            </a:r>
          </a:p>
          <a:p>
            <a:pPr marL="0" indent="0">
              <a:buNone/>
            </a:pPr>
            <a:r>
              <a:rPr lang="en-US" sz="2000" dirty="0"/>
              <a:t>Interview </a:t>
            </a:r>
            <a:r>
              <a:rPr lang="en-US" sz="2000" b="1" dirty="0"/>
              <a:t>extreme</a:t>
            </a:r>
            <a:r>
              <a:rPr lang="en-US" sz="2000" dirty="0"/>
              <a:t> users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Divergent thinking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773A52-0568-5860-C403-2B738AA9B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F553F8-9D69-C463-379D-E6B96AA7B6FA}"/>
              </a:ext>
            </a:extLst>
          </p:cNvPr>
          <p:cNvSpPr/>
          <p:nvPr/>
        </p:nvSpPr>
        <p:spPr>
          <a:xfrm>
            <a:off x="2057400" y="2059771"/>
            <a:ext cx="1371600" cy="719157"/>
          </a:xfrm>
          <a:prstGeom prst="rect">
            <a:avLst/>
          </a:prstGeom>
          <a:solidFill>
            <a:srgbClr val="0DABF4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Univers LT 45 Light" panose="02000403030000020003" pitchFamily="2" charset="0"/>
              </a:rPr>
              <a:t>Empathy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DEAFE8-A908-CF84-70C2-33D324316E06}"/>
              </a:ext>
            </a:extLst>
          </p:cNvPr>
          <p:cNvSpPr/>
          <p:nvPr/>
        </p:nvSpPr>
        <p:spPr>
          <a:xfrm>
            <a:off x="5953125" y="2059771"/>
            <a:ext cx="1371600" cy="719157"/>
          </a:xfrm>
          <a:prstGeom prst="rect">
            <a:avLst/>
          </a:prstGeom>
          <a:solidFill>
            <a:srgbClr val="39B46B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Univers LT 45 Light" panose="02000403030000020003" pitchFamily="2" charset="0"/>
              </a:rPr>
              <a:t>Define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801D570-F935-A5D2-B39B-1541C2987D82}"/>
              </a:ext>
            </a:extLst>
          </p:cNvPr>
          <p:cNvSpPr txBox="1">
            <a:spLocks/>
          </p:cNvSpPr>
          <p:nvPr/>
        </p:nvSpPr>
        <p:spPr>
          <a:xfrm>
            <a:off x="4752975" y="3019425"/>
            <a:ext cx="4029075" cy="3157538"/>
          </a:xfrm>
          <a:prstGeom prst="rect">
            <a:avLst/>
          </a:prstGeom>
        </p:spPr>
        <p:txBody>
          <a:bodyPr vert="horz" lIns="91440" tIns="18288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Refine + focus your question based on your insights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Ex. “downloading”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Discuss shared experience helps relive and process, highlights the most salient takeaways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Convergent thinking</a:t>
            </a:r>
          </a:p>
        </p:txBody>
      </p:sp>
    </p:spTree>
    <p:extLst>
      <p:ext uri="{BB962C8B-B14F-4D97-AF65-F5344CB8AC3E}">
        <p14:creationId xmlns:p14="http://schemas.microsoft.com/office/powerpoint/2010/main" val="173889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A0D4D-DEC1-A54F-9193-95691E3F9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IDEO </a:t>
            </a:r>
            <a:r>
              <a:rPr lang="en-US" dirty="0"/>
              <a:t>Concepting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7642CB-057B-C848-A055-98356E4A4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3664486C-FA91-4D41-9B5A-D38EF06ABF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5" t="15425" r="8230" b="5324"/>
          <a:stretch/>
        </p:blipFill>
        <p:spPr bwMode="auto">
          <a:xfrm>
            <a:off x="0" y="1946266"/>
            <a:ext cx="6912223" cy="4911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AEF483-DA92-6D15-A885-F1D03D216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0639" y="2475248"/>
            <a:ext cx="2104053" cy="2514600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4CAEA370-EA1B-9C0D-953C-8102B55DC3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DEF2F0"/>
              </a:clrFrom>
              <a:clrTo>
                <a:srgbClr val="DEF2F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0" t="14464" r="14889" b="10125"/>
          <a:stretch/>
        </p:blipFill>
        <p:spPr bwMode="auto">
          <a:xfrm>
            <a:off x="5164738" y="387351"/>
            <a:ext cx="3750418" cy="371443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43800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Normal distribution">
            <a:extLst>
              <a:ext uri="{FF2B5EF4-FFF2-40B4-BE49-F238E27FC236}">
                <a16:creationId xmlns:a16="http://schemas.microsoft.com/office/drawing/2014/main" id="{17194CCC-C13C-226A-2B01-B4C39D8ED0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12"/>
          <a:stretch/>
        </p:blipFill>
        <p:spPr bwMode="auto">
          <a:xfrm>
            <a:off x="1719278" y="3927295"/>
            <a:ext cx="4776054" cy="1743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B010EA-92CB-F45D-0E84-EAD753E34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IDEO </a:t>
            </a:r>
            <a:r>
              <a:rPr lang="en-US" dirty="0"/>
              <a:t>Concepting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97E036-1361-4AC3-C041-569C782D1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E5FF69-C0D2-E704-4085-9283865A7CF0}"/>
              </a:ext>
            </a:extLst>
          </p:cNvPr>
          <p:cNvSpPr/>
          <p:nvPr/>
        </p:nvSpPr>
        <p:spPr>
          <a:xfrm>
            <a:off x="628650" y="2001817"/>
            <a:ext cx="2208976" cy="719157"/>
          </a:xfrm>
          <a:prstGeom prst="rect">
            <a:avLst/>
          </a:prstGeom>
          <a:solidFill>
            <a:srgbClr val="F597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Univers LT 45 Light" panose="02000403030000020003" pitchFamily="2" charset="0"/>
              </a:rPr>
              <a:t>Ideate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4364A6-654E-8F5F-E158-B38AD1095478}"/>
              </a:ext>
            </a:extLst>
          </p:cNvPr>
          <p:cNvSpPr txBox="1"/>
          <p:nvPr/>
        </p:nvSpPr>
        <p:spPr>
          <a:xfrm>
            <a:off x="3065586" y="2155002"/>
            <a:ext cx="56007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545454"/>
                </a:solidFill>
                <a:latin typeface="Univers LT 45 Light" panose="02000403030000020003" pitchFamily="2" charset="0"/>
              </a:rPr>
              <a:t>Brainstorm + come up with creative solutions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5BB3618-C8D5-3035-FE8C-20F1FD91195E}"/>
              </a:ext>
            </a:extLst>
          </p:cNvPr>
          <p:cNvCxnSpPr>
            <a:cxnSpLocks/>
          </p:cNvCxnSpPr>
          <p:nvPr/>
        </p:nvCxnSpPr>
        <p:spPr>
          <a:xfrm flipV="1">
            <a:off x="2479259" y="3231296"/>
            <a:ext cx="0" cy="247650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6BC512B-0C6F-9496-083C-E3442C5326DF}"/>
              </a:ext>
            </a:extLst>
          </p:cNvPr>
          <p:cNvCxnSpPr>
            <a:cxnSpLocks/>
          </p:cNvCxnSpPr>
          <p:nvPr/>
        </p:nvCxnSpPr>
        <p:spPr>
          <a:xfrm>
            <a:off x="2469734" y="5695095"/>
            <a:ext cx="3360861" cy="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96B8171-ACB6-3B15-47D3-BC4FA5A2F41D}"/>
              </a:ext>
            </a:extLst>
          </p:cNvPr>
          <p:cNvSpPr txBox="1"/>
          <p:nvPr/>
        </p:nvSpPr>
        <p:spPr>
          <a:xfrm>
            <a:off x="3513964" y="5778033"/>
            <a:ext cx="12724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Univers LT 45 Light" panose="02000403030000020003" pitchFamily="2" charset="0"/>
              </a:rPr>
              <a:t>Idea Quality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0CCF58-2F9D-6871-7890-598DEDDB80C2}"/>
              </a:ext>
            </a:extLst>
          </p:cNvPr>
          <p:cNvSpPr txBox="1"/>
          <p:nvPr/>
        </p:nvSpPr>
        <p:spPr>
          <a:xfrm>
            <a:off x="5567378" y="5778033"/>
            <a:ext cx="6046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Univers LT 45 Light" panose="02000403030000020003" pitchFamily="2" charset="0"/>
              </a:rPr>
              <a:t>High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6B84F7-0DEC-6948-10D0-CBBEFA519104}"/>
              </a:ext>
            </a:extLst>
          </p:cNvPr>
          <p:cNvSpPr txBox="1"/>
          <p:nvPr/>
        </p:nvSpPr>
        <p:spPr>
          <a:xfrm>
            <a:off x="2250659" y="5778033"/>
            <a:ext cx="5756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Univers LT 45 Light" panose="02000403030000020003" pitchFamily="2" charset="0"/>
              </a:rPr>
              <a:t>Low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A326680-88A2-4F47-5831-DC0719A7D6C7}"/>
              </a:ext>
            </a:extLst>
          </p:cNvPr>
          <p:cNvSpPr txBox="1"/>
          <p:nvPr/>
        </p:nvSpPr>
        <p:spPr>
          <a:xfrm rot="16200000">
            <a:off x="1293154" y="4354487"/>
            <a:ext cx="19150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Univers LT 45 Light" panose="02000403030000020003" pitchFamily="2" charset="0"/>
              </a:rPr>
              <a:t>Proportion of Ideas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2B12DBE-3910-9BD4-055E-68DA16356F90}"/>
              </a:ext>
            </a:extLst>
          </p:cNvPr>
          <p:cNvCxnSpPr>
            <a:cxnSpLocks/>
          </p:cNvCxnSpPr>
          <p:nvPr/>
        </p:nvCxnSpPr>
        <p:spPr>
          <a:xfrm flipV="1">
            <a:off x="4108034" y="4117121"/>
            <a:ext cx="0" cy="1581150"/>
          </a:xfrm>
          <a:prstGeom prst="straightConnector1">
            <a:avLst/>
          </a:prstGeom>
          <a:ln w="28575">
            <a:solidFill>
              <a:schemeClr val="bg1">
                <a:lumMod val="65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 25">
            <a:extLst>
              <a:ext uri="{FF2B5EF4-FFF2-40B4-BE49-F238E27FC236}">
                <a16:creationId xmlns:a16="http://schemas.microsoft.com/office/drawing/2014/main" id="{31BC48DF-4892-AB7F-0E82-9563BDC782D4}"/>
              </a:ext>
            </a:extLst>
          </p:cNvPr>
          <p:cNvSpPr/>
          <p:nvPr/>
        </p:nvSpPr>
        <p:spPr>
          <a:xfrm rot="193265">
            <a:off x="2507834" y="4660046"/>
            <a:ext cx="3076575" cy="542925"/>
          </a:xfrm>
          <a:custGeom>
            <a:avLst/>
            <a:gdLst>
              <a:gd name="connsiteX0" fmla="*/ 0 w 3076575"/>
              <a:gd name="connsiteY0" fmla="*/ 542925 h 542925"/>
              <a:gd name="connsiteX1" fmla="*/ 76200 w 3076575"/>
              <a:gd name="connsiteY1" fmla="*/ 523875 h 542925"/>
              <a:gd name="connsiteX2" fmla="*/ 152400 w 3076575"/>
              <a:gd name="connsiteY2" fmla="*/ 504825 h 542925"/>
              <a:gd name="connsiteX3" fmla="*/ 209550 w 3076575"/>
              <a:gd name="connsiteY3" fmla="*/ 485775 h 542925"/>
              <a:gd name="connsiteX4" fmla="*/ 238125 w 3076575"/>
              <a:gd name="connsiteY4" fmla="*/ 476250 h 542925"/>
              <a:gd name="connsiteX5" fmla="*/ 295275 w 3076575"/>
              <a:gd name="connsiteY5" fmla="*/ 419100 h 542925"/>
              <a:gd name="connsiteX6" fmla="*/ 323850 w 3076575"/>
              <a:gd name="connsiteY6" fmla="*/ 400050 h 542925"/>
              <a:gd name="connsiteX7" fmla="*/ 352425 w 3076575"/>
              <a:gd name="connsiteY7" fmla="*/ 361950 h 542925"/>
              <a:gd name="connsiteX8" fmla="*/ 371475 w 3076575"/>
              <a:gd name="connsiteY8" fmla="*/ 333375 h 542925"/>
              <a:gd name="connsiteX9" fmla="*/ 400050 w 3076575"/>
              <a:gd name="connsiteY9" fmla="*/ 314325 h 542925"/>
              <a:gd name="connsiteX10" fmla="*/ 466725 w 3076575"/>
              <a:gd name="connsiteY10" fmla="*/ 238125 h 542925"/>
              <a:gd name="connsiteX11" fmla="*/ 514350 w 3076575"/>
              <a:gd name="connsiteY11" fmla="*/ 190500 h 542925"/>
              <a:gd name="connsiteX12" fmla="*/ 600075 w 3076575"/>
              <a:gd name="connsiteY12" fmla="*/ 123825 h 542925"/>
              <a:gd name="connsiteX13" fmla="*/ 628650 w 3076575"/>
              <a:gd name="connsiteY13" fmla="*/ 104775 h 542925"/>
              <a:gd name="connsiteX14" fmla="*/ 657225 w 3076575"/>
              <a:gd name="connsiteY14" fmla="*/ 85725 h 542925"/>
              <a:gd name="connsiteX15" fmla="*/ 800100 w 3076575"/>
              <a:gd name="connsiteY15" fmla="*/ 38100 h 542925"/>
              <a:gd name="connsiteX16" fmla="*/ 857250 w 3076575"/>
              <a:gd name="connsiteY16" fmla="*/ 19050 h 542925"/>
              <a:gd name="connsiteX17" fmla="*/ 885825 w 3076575"/>
              <a:gd name="connsiteY17" fmla="*/ 9525 h 542925"/>
              <a:gd name="connsiteX18" fmla="*/ 1009650 w 3076575"/>
              <a:gd name="connsiteY18" fmla="*/ 0 h 542925"/>
              <a:gd name="connsiteX19" fmla="*/ 1076325 w 3076575"/>
              <a:gd name="connsiteY19" fmla="*/ 9525 h 542925"/>
              <a:gd name="connsiteX20" fmla="*/ 1152525 w 3076575"/>
              <a:gd name="connsiteY20" fmla="*/ 19050 h 542925"/>
              <a:gd name="connsiteX21" fmla="*/ 1181100 w 3076575"/>
              <a:gd name="connsiteY21" fmla="*/ 28575 h 542925"/>
              <a:gd name="connsiteX22" fmla="*/ 1276350 w 3076575"/>
              <a:gd name="connsiteY22" fmla="*/ 47625 h 542925"/>
              <a:gd name="connsiteX23" fmla="*/ 1333500 w 3076575"/>
              <a:gd name="connsiteY23" fmla="*/ 66675 h 542925"/>
              <a:gd name="connsiteX24" fmla="*/ 1362075 w 3076575"/>
              <a:gd name="connsiteY24" fmla="*/ 76200 h 542925"/>
              <a:gd name="connsiteX25" fmla="*/ 1400175 w 3076575"/>
              <a:gd name="connsiteY25" fmla="*/ 85725 h 542925"/>
              <a:gd name="connsiteX26" fmla="*/ 1485900 w 3076575"/>
              <a:gd name="connsiteY26" fmla="*/ 114300 h 542925"/>
              <a:gd name="connsiteX27" fmla="*/ 1514475 w 3076575"/>
              <a:gd name="connsiteY27" fmla="*/ 123825 h 542925"/>
              <a:gd name="connsiteX28" fmla="*/ 1562100 w 3076575"/>
              <a:gd name="connsiteY28" fmla="*/ 133350 h 542925"/>
              <a:gd name="connsiteX29" fmla="*/ 1647825 w 3076575"/>
              <a:gd name="connsiteY29" fmla="*/ 171450 h 542925"/>
              <a:gd name="connsiteX30" fmla="*/ 1676400 w 3076575"/>
              <a:gd name="connsiteY30" fmla="*/ 180975 h 542925"/>
              <a:gd name="connsiteX31" fmla="*/ 1704975 w 3076575"/>
              <a:gd name="connsiteY31" fmla="*/ 190500 h 542925"/>
              <a:gd name="connsiteX32" fmla="*/ 1733550 w 3076575"/>
              <a:gd name="connsiteY32" fmla="*/ 209550 h 542925"/>
              <a:gd name="connsiteX33" fmla="*/ 1790700 w 3076575"/>
              <a:gd name="connsiteY33" fmla="*/ 228600 h 542925"/>
              <a:gd name="connsiteX34" fmla="*/ 1828800 w 3076575"/>
              <a:gd name="connsiteY34" fmla="*/ 247650 h 542925"/>
              <a:gd name="connsiteX35" fmla="*/ 1857375 w 3076575"/>
              <a:gd name="connsiteY35" fmla="*/ 266700 h 542925"/>
              <a:gd name="connsiteX36" fmla="*/ 1933575 w 3076575"/>
              <a:gd name="connsiteY36" fmla="*/ 285750 h 542925"/>
              <a:gd name="connsiteX37" fmla="*/ 1971675 w 3076575"/>
              <a:gd name="connsiteY37" fmla="*/ 304800 h 542925"/>
              <a:gd name="connsiteX38" fmla="*/ 2009775 w 3076575"/>
              <a:gd name="connsiteY38" fmla="*/ 314325 h 542925"/>
              <a:gd name="connsiteX39" fmla="*/ 2038350 w 3076575"/>
              <a:gd name="connsiteY39" fmla="*/ 323850 h 542925"/>
              <a:gd name="connsiteX40" fmla="*/ 2085975 w 3076575"/>
              <a:gd name="connsiteY40" fmla="*/ 333375 h 542925"/>
              <a:gd name="connsiteX41" fmla="*/ 2114550 w 3076575"/>
              <a:gd name="connsiteY41" fmla="*/ 342900 h 542925"/>
              <a:gd name="connsiteX42" fmla="*/ 2171700 w 3076575"/>
              <a:gd name="connsiteY42" fmla="*/ 352425 h 542925"/>
              <a:gd name="connsiteX43" fmla="*/ 2333625 w 3076575"/>
              <a:gd name="connsiteY43" fmla="*/ 381000 h 542925"/>
              <a:gd name="connsiteX44" fmla="*/ 2514600 w 3076575"/>
              <a:gd name="connsiteY44" fmla="*/ 390525 h 542925"/>
              <a:gd name="connsiteX45" fmla="*/ 2781300 w 3076575"/>
              <a:gd name="connsiteY45" fmla="*/ 409575 h 542925"/>
              <a:gd name="connsiteX46" fmla="*/ 3076575 w 3076575"/>
              <a:gd name="connsiteY46" fmla="*/ 409575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076575" h="542925">
                <a:moveTo>
                  <a:pt x="0" y="542925"/>
                </a:moveTo>
                <a:cubicBezTo>
                  <a:pt x="116504" y="519624"/>
                  <a:pt x="-4345" y="545842"/>
                  <a:pt x="76200" y="523875"/>
                </a:cubicBezTo>
                <a:cubicBezTo>
                  <a:pt x="101459" y="516986"/>
                  <a:pt x="127562" y="513104"/>
                  <a:pt x="152400" y="504825"/>
                </a:cubicBezTo>
                <a:lnTo>
                  <a:pt x="209550" y="485775"/>
                </a:lnTo>
                <a:lnTo>
                  <a:pt x="238125" y="476250"/>
                </a:lnTo>
                <a:cubicBezTo>
                  <a:pt x="257175" y="457200"/>
                  <a:pt x="272859" y="434044"/>
                  <a:pt x="295275" y="419100"/>
                </a:cubicBezTo>
                <a:cubicBezTo>
                  <a:pt x="304800" y="412750"/>
                  <a:pt x="315755" y="408145"/>
                  <a:pt x="323850" y="400050"/>
                </a:cubicBezTo>
                <a:cubicBezTo>
                  <a:pt x="335075" y="388825"/>
                  <a:pt x="343198" y="374868"/>
                  <a:pt x="352425" y="361950"/>
                </a:cubicBezTo>
                <a:cubicBezTo>
                  <a:pt x="359079" y="352635"/>
                  <a:pt x="363380" y="341470"/>
                  <a:pt x="371475" y="333375"/>
                </a:cubicBezTo>
                <a:cubicBezTo>
                  <a:pt x="379570" y="325280"/>
                  <a:pt x="390525" y="320675"/>
                  <a:pt x="400050" y="314325"/>
                </a:cubicBezTo>
                <a:cubicBezTo>
                  <a:pt x="444500" y="247650"/>
                  <a:pt x="419100" y="269875"/>
                  <a:pt x="466725" y="238125"/>
                </a:cubicBezTo>
                <a:cubicBezTo>
                  <a:pt x="501650" y="185738"/>
                  <a:pt x="466725" y="230187"/>
                  <a:pt x="514350" y="190500"/>
                </a:cubicBezTo>
                <a:cubicBezTo>
                  <a:pt x="603879" y="115893"/>
                  <a:pt x="455632" y="220120"/>
                  <a:pt x="600075" y="123825"/>
                </a:cubicBezTo>
                <a:lnTo>
                  <a:pt x="628650" y="104775"/>
                </a:lnTo>
                <a:cubicBezTo>
                  <a:pt x="638175" y="98425"/>
                  <a:pt x="646365" y="89345"/>
                  <a:pt x="657225" y="85725"/>
                </a:cubicBezTo>
                <a:lnTo>
                  <a:pt x="800100" y="38100"/>
                </a:lnTo>
                <a:lnTo>
                  <a:pt x="857250" y="19050"/>
                </a:lnTo>
                <a:cubicBezTo>
                  <a:pt x="866775" y="15875"/>
                  <a:pt x="875814" y="10295"/>
                  <a:pt x="885825" y="9525"/>
                </a:cubicBezTo>
                <a:lnTo>
                  <a:pt x="1009650" y="0"/>
                </a:lnTo>
                <a:lnTo>
                  <a:pt x="1076325" y="9525"/>
                </a:lnTo>
                <a:cubicBezTo>
                  <a:pt x="1101698" y="12908"/>
                  <a:pt x="1127340" y="14471"/>
                  <a:pt x="1152525" y="19050"/>
                </a:cubicBezTo>
                <a:cubicBezTo>
                  <a:pt x="1162403" y="20846"/>
                  <a:pt x="1171317" y="26317"/>
                  <a:pt x="1181100" y="28575"/>
                </a:cubicBezTo>
                <a:cubicBezTo>
                  <a:pt x="1212650" y="35856"/>
                  <a:pt x="1245633" y="37386"/>
                  <a:pt x="1276350" y="47625"/>
                </a:cubicBezTo>
                <a:lnTo>
                  <a:pt x="1333500" y="66675"/>
                </a:lnTo>
                <a:cubicBezTo>
                  <a:pt x="1343025" y="69850"/>
                  <a:pt x="1352335" y="73765"/>
                  <a:pt x="1362075" y="76200"/>
                </a:cubicBezTo>
                <a:cubicBezTo>
                  <a:pt x="1374775" y="79375"/>
                  <a:pt x="1387636" y="81963"/>
                  <a:pt x="1400175" y="85725"/>
                </a:cubicBezTo>
                <a:lnTo>
                  <a:pt x="1485900" y="114300"/>
                </a:lnTo>
                <a:cubicBezTo>
                  <a:pt x="1495425" y="117475"/>
                  <a:pt x="1504630" y="121856"/>
                  <a:pt x="1514475" y="123825"/>
                </a:cubicBezTo>
                <a:lnTo>
                  <a:pt x="1562100" y="133350"/>
                </a:lnTo>
                <a:cubicBezTo>
                  <a:pt x="1607383" y="163539"/>
                  <a:pt x="1579815" y="148780"/>
                  <a:pt x="1647825" y="171450"/>
                </a:cubicBezTo>
                <a:lnTo>
                  <a:pt x="1676400" y="180975"/>
                </a:lnTo>
                <a:cubicBezTo>
                  <a:pt x="1685925" y="184150"/>
                  <a:pt x="1696621" y="184931"/>
                  <a:pt x="1704975" y="190500"/>
                </a:cubicBezTo>
                <a:cubicBezTo>
                  <a:pt x="1714500" y="196850"/>
                  <a:pt x="1723089" y="204901"/>
                  <a:pt x="1733550" y="209550"/>
                </a:cubicBezTo>
                <a:cubicBezTo>
                  <a:pt x="1751900" y="217705"/>
                  <a:pt x="1772739" y="219620"/>
                  <a:pt x="1790700" y="228600"/>
                </a:cubicBezTo>
                <a:cubicBezTo>
                  <a:pt x="1803400" y="234950"/>
                  <a:pt x="1816472" y="240605"/>
                  <a:pt x="1828800" y="247650"/>
                </a:cubicBezTo>
                <a:cubicBezTo>
                  <a:pt x="1838739" y="253330"/>
                  <a:pt x="1846617" y="262788"/>
                  <a:pt x="1857375" y="266700"/>
                </a:cubicBezTo>
                <a:cubicBezTo>
                  <a:pt x="1881980" y="275647"/>
                  <a:pt x="1910157" y="274041"/>
                  <a:pt x="1933575" y="285750"/>
                </a:cubicBezTo>
                <a:cubicBezTo>
                  <a:pt x="1946275" y="292100"/>
                  <a:pt x="1958380" y="299814"/>
                  <a:pt x="1971675" y="304800"/>
                </a:cubicBezTo>
                <a:cubicBezTo>
                  <a:pt x="1983932" y="309397"/>
                  <a:pt x="1997188" y="310729"/>
                  <a:pt x="2009775" y="314325"/>
                </a:cubicBezTo>
                <a:cubicBezTo>
                  <a:pt x="2019429" y="317083"/>
                  <a:pt x="2028610" y="321415"/>
                  <a:pt x="2038350" y="323850"/>
                </a:cubicBezTo>
                <a:cubicBezTo>
                  <a:pt x="2054056" y="327777"/>
                  <a:pt x="2070269" y="329448"/>
                  <a:pt x="2085975" y="333375"/>
                </a:cubicBezTo>
                <a:cubicBezTo>
                  <a:pt x="2095715" y="335810"/>
                  <a:pt x="2104749" y="340722"/>
                  <a:pt x="2114550" y="342900"/>
                </a:cubicBezTo>
                <a:cubicBezTo>
                  <a:pt x="2133403" y="347090"/>
                  <a:pt x="2152718" y="348866"/>
                  <a:pt x="2171700" y="352425"/>
                </a:cubicBezTo>
                <a:cubicBezTo>
                  <a:pt x="2217318" y="360978"/>
                  <a:pt x="2284574" y="377227"/>
                  <a:pt x="2333625" y="381000"/>
                </a:cubicBezTo>
                <a:cubicBezTo>
                  <a:pt x="2393856" y="385633"/>
                  <a:pt x="2454325" y="386507"/>
                  <a:pt x="2514600" y="390525"/>
                </a:cubicBezTo>
                <a:cubicBezTo>
                  <a:pt x="2651246" y="399635"/>
                  <a:pt x="2618248" y="406178"/>
                  <a:pt x="2781300" y="409575"/>
                </a:cubicBezTo>
                <a:cubicBezTo>
                  <a:pt x="2879704" y="411625"/>
                  <a:pt x="2978150" y="409575"/>
                  <a:pt x="3076575" y="409575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D4CEF3F-E886-4BE2-F145-1509EB45682F}"/>
              </a:ext>
            </a:extLst>
          </p:cNvPr>
          <p:cNvCxnSpPr>
            <a:cxnSpLocks/>
          </p:cNvCxnSpPr>
          <p:nvPr/>
        </p:nvCxnSpPr>
        <p:spPr>
          <a:xfrm flipV="1">
            <a:off x="3660359" y="4676715"/>
            <a:ext cx="0" cy="1021556"/>
          </a:xfrm>
          <a:prstGeom prst="straightConnector1">
            <a:avLst/>
          </a:prstGeom>
          <a:ln w="28575">
            <a:solidFill>
              <a:srgbClr val="C00000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52124A8-B331-0493-52D5-8605F597CC9E}"/>
              </a:ext>
            </a:extLst>
          </p:cNvPr>
          <p:cNvSpPr txBox="1"/>
          <p:nvPr/>
        </p:nvSpPr>
        <p:spPr>
          <a:xfrm>
            <a:off x="3025986" y="3597512"/>
            <a:ext cx="12687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  <a:latin typeface="Univers LT 45 Light" panose="02000403030000020003" pitchFamily="2" charset="0"/>
              </a:rPr>
              <a:t>Lower mean?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C9A4138-688D-F07B-685A-FE58020819C0}"/>
              </a:ext>
            </a:extLst>
          </p:cNvPr>
          <p:cNvSpPr txBox="1"/>
          <p:nvPr/>
        </p:nvSpPr>
        <p:spPr>
          <a:xfrm>
            <a:off x="214286" y="4307383"/>
            <a:ext cx="184755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Univers LT 45 Light" panose="02000403030000020003" pitchFamily="2" charset="0"/>
              </a:rPr>
              <a:t>Vote with your trash!</a:t>
            </a:r>
          </a:p>
          <a:p>
            <a:r>
              <a:rPr lang="en-US" sz="1400" dirty="0">
                <a:solidFill>
                  <a:srgbClr val="C00000"/>
                </a:solidFill>
                <a:latin typeface="Univers LT 45 Light" panose="02000403030000020003" pitchFamily="2" charset="0"/>
              </a:rPr>
              <a:t>Iterate!</a:t>
            </a:r>
          </a:p>
          <a:p>
            <a:r>
              <a:rPr lang="en-US" sz="1400" dirty="0">
                <a:solidFill>
                  <a:srgbClr val="C00000"/>
                </a:solidFill>
                <a:latin typeface="Univers LT 45 Light" panose="02000403030000020003" pitchFamily="2" charset="0"/>
              </a:rPr>
              <a:t>Recombine!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68C4ABF-EE96-B6CC-D032-533860A63B77}"/>
              </a:ext>
            </a:extLst>
          </p:cNvPr>
          <p:cNvCxnSpPr/>
          <p:nvPr/>
        </p:nvCxnSpPr>
        <p:spPr>
          <a:xfrm>
            <a:off x="1315448" y="4818427"/>
            <a:ext cx="1332448" cy="113081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564C2AE1-7266-5E8C-B977-E498DDE4F8E6}"/>
              </a:ext>
            </a:extLst>
          </p:cNvPr>
          <p:cNvSpPr txBox="1"/>
          <p:nvPr/>
        </p:nvSpPr>
        <p:spPr>
          <a:xfrm>
            <a:off x="5258918" y="4753807"/>
            <a:ext cx="20762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  <a:latin typeface="Univers LT 45 Light" panose="02000403030000020003" pitchFamily="2" charset="0"/>
              </a:rPr>
              <a:t>More really great ideas!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CEB413-5993-F859-986A-5F6CB9CBDDA8}"/>
              </a:ext>
            </a:extLst>
          </p:cNvPr>
          <p:cNvSpPr txBox="1"/>
          <p:nvPr/>
        </p:nvSpPr>
        <p:spPr>
          <a:xfrm>
            <a:off x="4294731" y="2735557"/>
            <a:ext cx="457399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545454"/>
                </a:solidFill>
                <a:latin typeface="Univers LT 45 Light" panose="02000403030000020003" pitchFamily="2" charset="0"/>
              </a:rPr>
              <a:t>Divergent: </a:t>
            </a:r>
            <a:r>
              <a:rPr lang="en-US" sz="2000" dirty="0">
                <a:solidFill>
                  <a:srgbClr val="545454"/>
                </a:solidFill>
                <a:latin typeface="Univers LT 45 Light" panose="02000403030000020003" pitchFamily="2" charset="0"/>
              </a:rPr>
              <a:t>Wide + wild range of ideas</a:t>
            </a:r>
            <a:r>
              <a:rPr lang="en-US" sz="2000" b="1" dirty="0">
                <a:solidFill>
                  <a:srgbClr val="545454"/>
                </a:solidFill>
                <a:latin typeface="Univers LT 45 Light" panose="02000403030000020003" pitchFamily="2" charset="0"/>
              </a:rPr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0F0D5B5-EC9E-2301-6A34-995F47F4BEA4}"/>
              </a:ext>
            </a:extLst>
          </p:cNvPr>
          <p:cNvSpPr txBox="1"/>
          <p:nvPr/>
        </p:nvSpPr>
        <p:spPr>
          <a:xfrm>
            <a:off x="4294731" y="3065340"/>
            <a:ext cx="457399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545454"/>
                </a:solidFill>
                <a:latin typeface="Univers LT 45 Light" panose="02000403030000020003" pitchFamily="2" charset="0"/>
              </a:rPr>
              <a:t>Convergent: </a:t>
            </a:r>
            <a:r>
              <a:rPr lang="en-US" sz="2000" dirty="0">
                <a:solidFill>
                  <a:srgbClr val="545454"/>
                </a:solidFill>
                <a:latin typeface="Univers LT 45 Light" panose="02000403030000020003" pitchFamily="2" charset="0"/>
              </a:rPr>
              <a:t>Iterate, evaluate ideas</a:t>
            </a:r>
            <a:endParaRPr lang="en-US" sz="2000" b="1" dirty="0">
              <a:solidFill>
                <a:srgbClr val="545454"/>
              </a:solidFill>
              <a:latin typeface="Univers LT 45 Light" panose="0200040303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74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6" grpId="0" animBg="1"/>
      <p:bldP spid="31" grpId="0"/>
      <p:bldP spid="35" grpId="0"/>
      <p:bldP spid="36" grpId="0"/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A9B3E-D396-2464-E41E-CDDF7039A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IDEO </a:t>
            </a:r>
            <a:r>
              <a:rPr lang="en-US" dirty="0"/>
              <a:t>Prototyping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EF065-6411-F841-6598-75731515A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BCFBC-0745-914E-B0B1-4125AF1D8E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7082082-97AB-C3BF-DE59-6BC9D28B935B}"/>
              </a:ext>
            </a:extLst>
          </p:cNvPr>
          <p:cNvSpPr txBox="1">
            <a:spLocks/>
          </p:cNvSpPr>
          <p:nvPr/>
        </p:nvSpPr>
        <p:spPr>
          <a:xfrm>
            <a:off x="628651" y="3019425"/>
            <a:ext cx="3943350" cy="3473449"/>
          </a:xfrm>
          <a:prstGeom prst="rect">
            <a:avLst/>
          </a:prstGeom>
        </p:spPr>
        <p:txBody>
          <a:bodyPr vert="horz" lIns="91440" tIns="18288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Build a representation of your idea to show others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Ex. build a virtual/physical product, roleplay service interaction, mock-up a physical environment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Make ideas tangible, out of the designer’s head, so others can understand, interact with it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108331E-BA5F-BF24-711D-9993043D8490}"/>
              </a:ext>
            </a:extLst>
          </p:cNvPr>
          <p:cNvSpPr txBox="1">
            <a:spLocks/>
          </p:cNvSpPr>
          <p:nvPr/>
        </p:nvSpPr>
        <p:spPr>
          <a:xfrm>
            <a:off x="4752975" y="3019425"/>
            <a:ext cx="4029075" cy="3157538"/>
          </a:xfrm>
          <a:prstGeom prst="rect">
            <a:avLst/>
          </a:prstGeom>
        </p:spPr>
        <p:txBody>
          <a:bodyPr vert="horz" lIns="91440" tIns="18288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45454"/>
                </a:solidFill>
                <a:latin typeface="Univers LT 45 Light" charset="0"/>
                <a:ea typeface="Univers LT 45 Light" charset="0"/>
                <a:cs typeface="Univers LT 45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Return to your original user group for testing and feedback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Users can interact with prototype and provide feedback that can be used to incrementally improve the concept / surface other approaches which may potentially be more effective</a:t>
            </a:r>
            <a:endParaRPr lang="en-US" sz="20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3DFD49-EB78-1793-2B9D-611E4FEC9067}"/>
              </a:ext>
            </a:extLst>
          </p:cNvPr>
          <p:cNvSpPr/>
          <p:nvPr/>
        </p:nvSpPr>
        <p:spPr>
          <a:xfrm>
            <a:off x="1688522" y="2151024"/>
            <a:ext cx="1498889" cy="719157"/>
          </a:xfrm>
          <a:prstGeom prst="rect">
            <a:avLst/>
          </a:prstGeom>
          <a:solidFill>
            <a:srgbClr val="BD242A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Univers LT 45 Light" panose="02000403030000020003" pitchFamily="2" charset="0"/>
              </a:rPr>
              <a:t>Prototype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751F03-A97C-DF0F-DF42-275F4DC6A4E9}"/>
              </a:ext>
            </a:extLst>
          </p:cNvPr>
          <p:cNvSpPr/>
          <p:nvPr/>
        </p:nvSpPr>
        <p:spPr>
          <a:xfrm>
            <a:off x="5956590" y="2151024"/>
            <a:ext cx="1371600" cy="719157"/>
          </a:xfrm>
          <a:prstGeom prst="rect">
            <a:avLst/>
          </a:prstGeom>
          <a:solidFill>
            <a:srgbClr val="A74A9F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Univers LT 45 Light" panose="02000403030000020003" pitchFamily="2" charset="0"/>
              </a:rPr>
              <a:t>Test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FF37A3-6920-1607-40D2-A42AA870D6CF}"/>
              </a:ext>
            </a:extLst>
          </p:cNvPr>
          <p:cNvSpPr txBox="1"/>
          <p:nvPr/>
        </p:nvSpPr>
        <p:spPr>
          <a:xfrm>
            <a:off x="3082794" y="5886639"/>
            <a:ext cx="457399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545454"/>
                </a:solidFill>
                <a:latin typeface="Univers LT 45 Light" panose="02000403030000020003" pitchFamily="2" charset="0"/>
              </a:rPr>
              <a:t>Divergent: </a:t>
            </a:r>
            <a:r>
              <a:rPr lang="en-US" sz="2000" dirty="0">
                <a:solidFill>
                  <a:srgbClr val="545454"/>
                </a:solidFill>
                <a:latin typeface="Univers LT 45 Light" panose="02000403030000020003" pitchFamily="2" charset="0"/>
              </a:rPr>
              <a:t>Real world variability</a:t>
            </a:r>
            <a:endParaRPr lang="en-US" sz="2000" b="1" dirty="0">
              <a:solidFill>
                <a:srgbClr val="545454"/>
              </a:solidFill>
              <a:latin typeface="Univers LT 45 Light" panose="02000403030000020003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720EEA-4B6C-FCFA-0CE8-9F5EE72AD284}"/>
              </a:ext>
            </a:extLst>
          </p:cNvPr>
          <p:cNvSpPr txBox="1"/>
          <p:nvPr/>
        </p:nvSpPr>
        <p:spPr>
          <a:xfrm>
            <a:off x="3082794" y="6216422"/>
            <a:ext cx="457399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545454"/>
                </a:solidFill>
                <a:latin typeface="Univers LT 45 Light" panose="02000403030000020003" pitchFamily="2" charset="0"/>
              </a:rPr>
              <a:t>Convergent: </a:t>
            </a:r>
            <a:r>
              <a:rPr lang="en-US" sz="2000" dirty="0">
                <a:solidFill>
                  <a:srgbClr val="545454"/>
                </a:solidFill>
                <a:latin typeface="Univers LT 45 Light" panose="02000403030000020003" pitchFamily="2" charset="0"/>
              </a:rPr>
              <a:t>Evaluate, refine ideas</a:t>
            </a:r>
            <a:endParaRPr lang="en-US" sz="2000" b="1" dirty="0">
              <a:solidFill>
                <a:srgbClr val="545454"/>
              </a:solidFill>
              <a:latin typeface="Univers LT 45 Light" panose="0200040303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059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38977</TotalTime>
  <Words>897</Words>
  <Application>Microsoft Macintosh PowerPoint</Application>
  <PresentationFormat>On-screen Show (4:3)</PresentationFormat>
  <Paragraphs>126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Times New Roman</vt:lpstr>
      <vt:lpstr>Univers LT 45 Light</vt:lpstr>
      <vt:lpstr>Office Theme</vt:lpstr>
      <vt:lpstr>UGBA 141 Production and Operations Management</vt:lpstr>
      <vt:lpstr>Final Information 5/11 3-6pm</vt:lpstr>
      <vt:lpstr>IDEO Background</vt:lpstr>
      <vt:lpstr>IDEO Design Thinking</vt:lpstr>
      <vt:lpstr>IDEO Exploratory</vt:lpstr>
      <vt:lpstr>IDEO Exploratory</vt:lpstr>
      <vt:lpstr>IDEO Concepting</vt:lpstr>
      <vt:lpstr>IDEO Concepting</vt:lpstr>
      <vt:lpstr>IDEO Prototyping</vt:lpstr>
      <vt:lpstr>IDEO Prototyping</vt:lpstr>
      <vt:lpstr>IDEO Takeaways</vt:lpstr>
      <vt:lpstr>Littlefield Takeaways</vt:lpstr>
      <vt:lpstr>What’s 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Park Sinchaisri</cp:lastModifiedBy>
  <cp:revision>1496</cp:revision>
  <dcterms:created xsi:type="dcterms:W3CDTF">2017-02-28T00:13:09Z</dcterms:created>
  <dcterms:modified xsi:type="dcterms:W3CDTF">2022-04-26T03:43:13Z</dcterms:modified>
</cp:coreProperties>
</file>

<file path=docProps/thumbnail.jpeg>
</file>